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8" r:id="rId2"/>
    <p:sldId id="259" r:id="rId3"/>
    <p:sldId id="263" r:id="rId4"/>
    <p:sldId id="256" r:id="rId5"/>
    <p:sldId id="260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5" d="100"/>
          <a:sy n="85" d="100"/>
        </p:scale>
        <p:origin x="-1264" y="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5B4E9B-CF90-574B-8925-71B034555460}" type="datetimeFigureOut">
              <a:rPr lang="en-US" smtClean="0"/>
              <a:t>10/3/18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51D87-7F85-844B-9953-0AA0259B3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507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51D87-7F85-844B-9953-0AA0259B33D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3258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51D87-7F85-844B-9953-0AA0259B33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325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FF533-E68F-734D-B91E-2A8DD6BA215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2E3A7-D4C2-854E-8427-E1E09F8D2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805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FF533-E68F-734D-B91E-2A8DD6BA215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2E3A7-D4C2-854E-8427-E1E09F8D2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11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FF533-E68F-734D-B91E-2A8DD6BA215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2E3A7-D4C2-854E-8427-E1E09F8D2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593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FF533-E68F-734D-B91E-2A8DD6BA215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2E3A7-D4C2-854E-8427-E1E09F8D2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18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FF533-E68F-734D-B91E-2A8DD6BA215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2E3A7-D4C2-854E-8427-E1E09F8D2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81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FF533-E68F-734D-B91E-2A8DD6BA215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2E3A7-D4C2-854E-8427-E1E09F8D2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909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FF533-E68F-734D-B91E-2A8DD6BA215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2E3A7-D4C2-854E-8427-E1E09F8D2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34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FF533-E68F-734D-B91E-2A8DD6BA215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2E3A7-D4C2-854E-8427-E1E09F8D2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22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FF533-E68F-734D-B91E-2A8DD6BA215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2E3A7-D4C2-854E-8427-E1E09F8D2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63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FF533-E68F-734D-B91E-2A8DD6BA215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2E3A7-D4C2-854E-8427-E1E09F8D2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209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FF533-E68F-734D-B91E-2A8DD6BA215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2E3A7-D4C2-854E-8427-E1E09F8D2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361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FF533-E68F-734D-B91E-2A8DD6BA215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2E3A7-D4C2-854E-8427-E1E09F8D2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759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20" Type="http://schemas.openxmlformats.org/officeDocument/2006/relationships/image" Target="../media/image18.png"/><Relationship Id="rId21" Type="http://schemas.openxmlformats.org/officeDocument/2006/relationships/image" Target="../media/image19.png"/><Relationship Id="rId22" Type="http://schemas.openxmlformats.org/officeDocument/2006/relationships/image" Target="../media/image20.png"/><Relationship Id="rId10" Type="http://schemas.openxmlformats.org/officeDocument/2006/relationships/image" Target="../media/image8.png"/><Relationship Id="rId11" Type="http://schemas.openxmlformats.org/officeDocument/2006/relationships/image" Target="../media/image9.png"/><Relationship Id="rId12" Type="http://schemas.openxmlformats.org/officeDocument/2006/relationships/image" Target="../media/image10.png"/><Relationship Id="rId13" Type="http://schemas.openxmlformats.org/officeDocument/2006/relationships/image" Target="../media/image11.png"/><Relationship Id="rId14" Type="http://schemas.openxmlformats.org/officeDocument/2006/relationships/image" Target="../media/image12.png"/><Relationship Id="rId15" Type="http://schemas.openxmlformats.org/officeDocument/2006/relationships/image" Target="../media/image13.png"/><Relationship Id="rId16" Type="http://schemas.openxmlformats.org/officeDocument/2006/relationships/image" Target="../media/image14.png"/><Relationship Id="rId17" Type="http://schemas.openxmlformats.org/officeDocument/2006/relationships/image" Target="../media/image15.png"/><Relationship Id="rId18" Type="http://schemas.openxmlformats.org/officeDocument/2006/relationships/image" Target="../media/image16.png"/><Relationship Id="rId19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20" Type="http://schemas.openxmlformats.org/officeDocument/2006/relationships/image" Target="../media/image19.png"/><Relationship Id="rId21" Type="http://schemas.openxmlformats.org/officeDocument/2006/relationships/image" Target="../media/image14.png"/><Relationship Id="rId22" Type="http://schemas.openxmlformats.org/officeDocument/2006/relationships/image" Target="../media/image20.png"/><Relationship Id="rId10" Type="http://schemas.openxmlformats.org/officeDocument/2006/relationships/image" Target="../media/image8.png"/><Relationship Id="rId11" Type="http://schemas.openxmlformats.org/officeDocument/2006/relationships/image" Target="../media/image9.png"/><Relationship Id="rId12" Type="http://schemas.openxmlformats.org/officeDocument/2006/relationships/image" Target="../media/image10.png"/><Relationship Id="rId13" Type="http://schemas.openxmlformats.org/officeDocument/2006/relationships/image" Target="../media/image11.png"/><Relationship Id="rId14" Type="http://schemas.openxmlformats.org/officeDocument/2006/relationships/image" Target="../media/image12.png"/><Relationship Id="rId15" Type="http://schemas.openxmlformats.org/officeDocument/2006/relationships/image" Target="../media/image13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atinamerica.jpg"/>
          <p:cNvPicPr>
            <a:picLocks noChangeAspect="1"/>
          </p:cNvPicPr>
          <p:nvPr/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410" y="1554218"/>
            <a:ext cx="1829003" cy="10071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411" y="201067"/>
            <a:ext cx="1829002" cy="10071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789" y="4275815"/>
            <a:ext cx="1829002" cy="10071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6887" y="2896965"/>
            <a:ext cx="1829001" cy="9914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80066" y="2903785"/>
            <a:ext cx="1829003" cy="10071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6263" y="216933"/>
            <a:ext cx="1829003" cy="10071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92566" y="1560044"/>
            <a:ext cx="1829003" cy="10376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2080" y="2913677"/>
            <a:ext cx="1829003" cy="100629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08310" y="1555064"/>
            <a:ext cx="1829003" cy="100629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14061" y="2863541"/>
            <a:ext cx="1829002" cy="111604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37087" y="1576756"/>
            <a:ext cx="1829003" cy="100713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508311" y="234491"/>
            <a:ext cx="1829003" cy="100629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37126" y="5663156"/>
            <a:ext cx="1616348" cy="96480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79681" y="4277830"/>
            <a:ext cx="1829002" cy="100629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59480" y="4277830"/>
            <a:ext cx="1829002" cy="100629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692566" y="234491"/>
            <a:ext cx="1829003" cy="100629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508311" y="4276660"/>
            <a:ext cx="1829002" cy="10062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1692" y="2547558"/>
            <a:ext cx="1203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México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137066" y="6551525"/>
            <a:ext cx="1203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Brasi</a:t>
            </a:r>
            <a:r>
              <a:rPr lang="en-US" dirty="0" err="1" smtClean="0"/>
              <a:t>l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149060" y="5261282"/>
            <a:ext cx="1203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Cuba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015388" y="1183723"/>
            <a:ext cx="1203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Bolivia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7359494" y="5261282"/>
            <a:ext cx="1203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Guatemala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5184849" y="5241956"/>
            <a:ext cx="1203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Nicaragua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11311" y="1169155"/>
            <a:ext cx="1203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Colombia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2981970" y="2530846"/>
            <a:ext cx="1203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Ecuador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611311" y="5283491"/>
            <a:ext cx="1203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Venezuela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678147" y="3918993"/>
            <a:ext cx="1203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Panamá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7516341" y="1211946"/>
            <a:ext cx="1203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Chile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2929824" y="3898476"/>
            <a:ext cx="1203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Uruguay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7382669" y="2534453"/>
            <a:ext cx="1203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Paraguay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51375" y="1187674"/>
            <a:ext cx="1203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El Salvador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335428" y="3870438"/>
            <a:ext cx="1203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Perú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416087" y="3890616"/>
            <a:ext cx="1203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Honduras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105798" y="2514364"/>
            <a:ext cx="1203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Argentina</a:t>
            </a:r>
            <a:endParaRPr lang="en-US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689157" y="5686247"/>
            <a:ext cx="1616348" cy="964807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031658" y="6551828"/>
            <a:ext cx="1203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Costa Rica</a:t>
            </a:r>
            <a:endParaRPr lang="en-US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623793" y="5647064"/>
            <a:ext cx="1616348" cy="96677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5411658" y="6541415"/>
            <a:ext cx="2575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República</a:t>
            </a:r>
            <a:r>
              <a:rPr lang="en-US" dirty="0" smtClean="0"/>
              <a:t> </a:t>
            </a:r>
            <a:r>
              <a:rPr lang="en-US" dirty="0" err="1" smtClean="0"/>
              <a:t>Dominicana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576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atinamerica.jpg"/>
          <p:cNvPicPr>
            <a:picLocks noChangeAspect="1"/>
          </p:cNvPicPr>
          <p:nvPr/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410" y="1554218"/>
            <a:ext cx="1829003" cy="10071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411" y="201067"/>
            <a:ext cx="1829002" cy="10071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789" y="4275815"/>
            <a:ext cx="1829002" cy="10071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6887" y="2896965"/>
            <a:ext cx="1829001" cy="9914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80066" y="2903785"/>
            <a:ext cx="1829003" cy="10071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6263" y="216933"/>
            <a:ext cx="1829003" cy="10071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92566" y="1560044"/>
            <a:ext cx="1829003" cy="10376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2080" y="2913677"/>
            <a:ext cx="1829003" cy="100629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08310" y="1555064"/>
            <a:ext cx="1829003" cy="100629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14061" y="2863541"/>
            <a:ext cx="1829002" cy="111604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46263" y="1554218"/>
            <a:ext cx="1829003" cy="100713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508311" y="234491"/>
            <a:ext cx="1829003" cy="100629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79681" y="4277830"/>
            <a:ext cx="1829002" cy="100629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59480" y="4277830"/>
            <a:ext cx="1829002" cy="100629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692566" y="234491"/>
            <a:ext cx="1829003" cy="100629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508311" y="4276660"/>
            <a:ext cx="1829002" cy="100629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689157" y="5686247"/>
            <a:ext cx="1616348" cy="96480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637126" y="5663156"/>
            <a:ext cx="1616348" cy="96480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623793" y="5647064"/>
            <a:ext cx="1616348" cy="96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460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853" y="0"/>
            <a:ext cx="5747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028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atinamerica.jpg"/>
          <p:cNvPicPr>
            <a:picLocks noChangeAspect="1"/>
          </p:cNvPicPr>
          <p:nvPr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7652" y="1937101"/>
            <a:ext cx="4539475" cy="5016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600" dirty="0" smtClean="0"/>
              <a:t>Miami me lo confirmó</a:t>
            </a:r>
          </a:p>
          <a:p>
            <a:r>
              <a:rPr lang="es-ES_tradnl" sz="1600" dirty="0" smtClean="0"/>
              <a:t>¡Gente </a:t>
            </a:r>
            <a:r>
              <a:rPr lang="es-ES_tradnl" sz="1600" dirty="0" smtClean="0"/>
              <a:t>de zona!</a:t>
            </a:r>
          </a:p>
          <a:p>
            <a:r>
              <a:rPr lang="es-ES_tradnl" sz="1600" dirty="0" smtClean="0"/>
              <a:t>Puerto Rico me lo regaló.</a:t>
            </a:r>
          </a:p>
          <a:p>
            <a:r>
              <a:rPr lang="es-ES_tradnl" sz="1600" dirty="0" smtClean="0"/>
              <a:t>________(1a) ya repicó (</a:t>
            </a:r>
            <a:r>
              <a:rPr lang="es-ES_tradnl" sz="1600" dirty="0" err="1" smtClean="0"/>
              <a:t>yeah</a:t>
            </a:r>
            <a:r>
              <a:rPr lang="es-ES_tradnl" sz="1600" dirty="0" smtClean="0"/>
              <a:t> le le </a:t>
            </a:r>
            <a:r>
              <a:rPr lang="es-ES_tradnl" sz="1600" dirty="0" err="1" smtClean="0"/>
              <a:t>yeah</a:t>
            </a:r>
            <a:r>
              <a:rPr lang="es-ES_tradnl" sz="1600" dirty="0" smtClean="0"/>
              <a:t> le le no)</a:t>
            </a:r>
          </a:p>
          <a:p>
            <a:r>
              <a:rPr lang="es-ES_tradnl" sz="1600" dirty="0" smtClean="0"/>
              <a:t>Y del Caribe somos tú y yo.</a:t>
            </a:r>
          </a:p>
          <a:p>
            <a:endParaRPr lang="es-ES_tradnl" sz="1600" dirty="0" smtClean="0"/>
          </a:p>
          <a:p>
            <a:r>
              <a:rPr lang="es-ES_tradnl" sz="1600" dirty="0" smtClean="0"/>
              <a:t>Y se formó la </a:t>
            </a:r>
            <a:r>
              <a:rPr lang="es-ES_tradnl" sz="1600" dirty="0" err="1" smtClean="0"/>
              <a:t>gozadera</a:t>
            </a:r>
            <a:r>
              <a:rPr lang="es-ES_tradnl" sz="1600" dirty="0" smtClean="0"/>
              <a:t>, Miami me lo confirmó</a:t>
            </a:r>
          </a:p>
          <a:p>
            <a:r>
              <a:rPr lang="es-ES_tradnl" sz="1600" dirty="0" smtClean="0"/>
              <a:t>Y el arroz con habichuelas, Puerto Rico me lo </a:t>
            </a:r>
            <a:r>
              <a:rPr lang="es-ES_tradnl" sz="1600" dirty="0" smtClean="0"/>
              <a:t>regaló.</a:t>
            </a:r>
            <a:endParaRPr lang="es-ES_tradnl" sz="1600" dirty="0" smtClean="0"/>
          </a:p>
          <a:p>
            <a:r>
              <a:rPr lang="es-ES_tradnl" sz="1600" dirty="0" smtClean="0"/>
              <a:t>Y la tambora merenguera, ________(1b) ya </a:t>
            </a:r>
            <a:r>
              <a:rPr lang="es-ES_tradnl" sz="1600" dirty="0" smtClean="0"/>
              <a:t>repicó</a:t>
            </a:r>
            <a:endParaRPr lang="es-ES_tradnl" sz="1600" dirty="0" smtClean="0"/>
          </a:p>
          <a:p>
            <a:r>
              <a:rPr lang="es-ES_tradnl" sz="1600" dirty="0" smtClean="0"/>
              <a:t>Con _______(2a), _______(3a) y </a:t>
            </a:r>
            <a:r>
              <a:rPr lang="es-ES_tradnl" sz="1600" dirty="0" smtClean="0"/>
              <a:t>________(</a:t>
            </a:r>
            <a:r>
              <a:rPr lang="es-ES_tradnl" sz="1600" dirty="0" smtClean="0"/>
              <a:t>4a) </a:t>
            </a:r>
          </a:p>
          <a:p>
            <a:r>
              <a:rPr lang="es-ES_tradnl" sz="1600" dirty="0"/>
              <a:t>¡</a:t>
            </a:r>
            <a:r>
              <a:rPr lang="es-ES_tradnl" sz="1600" dirty="0" smtClean="0"/>
              <a:t>y del Caribe somos tú y yo repicando!</a:t>
            </a:r>
          </a:p>
          <a:p>
            <a:endParaRPr lang="es-ES_tradnl" sz="1600" dirty="0" smtClean="0"/>
          </a:p>
          <a:p>
            <a:r>
              <a:rPr lang="es-ES_tradnl" sz="1600" dirty="0" smtClean="0"/>
              <a:t>La cosa está bien dura, la cosa está divina</a:t>
            </a:r>
          </a:p>
          <a:p>
            <a:r>
              <a:rPr lang="es-ES_tradnl" sz="1600" dirty="0" smtClean="0"/>
              <a:t>______(5) con ______(6), ______(7) con _______(8)</a:t>
            </a:r>
          </a:p>
          <a:p>
            <a:r>
              <a:rPr lang="es-ES_tradnl" sz="1600" dirty="0" smtClean="0"/>
              <a:t>_______(9) trae la </a:t>
            </a:r>
            <a:r>
              <a:rPr lang="es-ES_tradnl" sz="1600" dirty="0" err="1" smtClean="0"/>
              <a:t>zandunga</a:t>
            </a:r>
            <a:r>
              <a:rPr lang="es-ES_tradnl" sz="1600" dirty="0" smtClean="0"/>
              <a:t>, ______(10</a:t>
            </a:r>
            <a:r>
              <a:rPr lang="es-ES_tradnl" sz="1600" dirty="0" smtClean="0"/>
              <a:t>) bilirrubina</a:t>
            </a:r>
            <a:endParaRPr lang="es-ES_tradnl" sz="1600" dirty="0" smtClean="0"/>
          </a:p>
          <a:p>
            <a:r>
              <a:rPr lang="es-ES_tradnl" sz="1600" dirty="0" smtClean="0"/>
              <a:t>Y _______(11) con ________(12), hermano con _______(13)</a:t>
            </a:r>
          </a:p>
          <a:p>
            <a:endParaRPr lang="es-ES_tradnl" sz="1600" dirty="0"/>
          </a:p>
          <a:p>
            <a:r>
              <a:rPr lang="es-ES_tradnl" sz="1600" dirty="0" smtClean="0"/>
              <a:t>______(14) </a:t>
            </a:r>
            <a:r>
              <a:rPr lang="es-ES_tradnl" sz="1600" dirty="0"/>
              <a:t>viene llegando, </a:t>
            </a:r>
            <a:r>
              <a:rPr lang="es-ES_tradnl" sz="1600" dirty="0" smtClean="0"/>
              <a:t>______(15) </a:t>
            </a:r>
            <a:r>
              <a:rPr lang="es-ES_tradnl" sz="1600" dirty="0"/>
              <a:t>ya está en </a:t>
            </a:r>
            <a:r>
              <a:rPr lang="es-ES_tradnl" sz="1600" dirty="0" smtClean="0"/>
              <a:t>camino.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06350" y="-15741"/>
            <a:ext cx="5714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Comic Sans MS"/>
                <a:cs typeface="Comic Sans MS"/>
              </a:rPr>
              <a:t>La </a:t>
            </a:r>
            <a:r>
              <a:rPr lang="en-US" sz="2800" b="1" dirty="0" err="1" smtClean="0">
                <a:latin typeface="Comic Sans MS"/>
                <a:cs typeface="Comic Sans MS"/>
              </a:rPr>
              <a:t>gozadera</a:t>
            </a:r>
            <a:r>
              <a:rPr lang="en-US" sz="2800" b="1" dirty="0" smtClean="0">
                <a:latin typeface="Comic Sans MS"/>
                <a:cs typeface="Comic Sans MS"/>
              </a:rPr>
              <a:t> </a:t>
            </a:r>
            <a:r>
              <a:rPr lang="en-US" sz="2800" dirty="0" smtClean="0">
                <a:latin typeface="Comic Sans MS"/>
                <a:cs typeface="Comic Sans MS"/>
              </a:rPr>
              <a:t>– </a:t>
            </a:r>
            <a:r>
              <a:rPr lang="en-US" sz="2200" dirty="0" err="1" smtClean="0">
                <a:latin typeface="Comic Sans MS"/>
                <a:cs typeface="Comic Sans MS"/>
              </a:rPr>
              <a:t>Gente</a:t>
            </a:r>
            <a:r>
              <a:rPr lang="en-US" sz="2200" dirty="0" smtClean="0">
                <a:latin typeface="Comic Sans MS"/>
                <a:cs typeface="Comic Sans MS"/>
              </a:rPr>
              <a:t> de </a:t>
            </a:r>
            <a:r>
              <a:rPr lang="en-US" sz="2200" dirty="0" err="1" smtClean="0">
                <a:latin typeface="Comic Sans MS"/>
                <a:cs typeface="Comic Sans MS"/>
              </a:rPr>
              <a:t>Zona</a:t>
            </a:r>
            <a:endParaRPr lang="en-US" sz="2200" dirty="0">
              <a:latin typeface="Comic Sans MS"/>
              <a:cs typeface="Comic Sans M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27128" y="1507789"/>
            <a:ext cx="4516872" cy="5262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600" dirty="0" smtClean="0"/>
              <a:t>.</a:t>
            </a:r>
            <a:endParaRPr lang="es-ES_tradnl" sz="1600" dirty="0"/>
          </a:p>
          <a:p>
            <a:endParaRPr lang="es-ES_tradnl" sz="1600" dirty="0"/>
          </a:p>
          <a:p>
            <a:r>
              <a:rPr lang="es-ES_tradnl" sz="1600" dirty="0" smtClean="0"/>
              <a:t>El mundo </a:t>
            </a:r>
            <a:r>
              <a:rPr lang="es-ES_tradnl" sz="1600" dirty="0"/>
              <a:t>se está sumando, </a:t>
            </a:r>
            <a:r>
              <a:rPr lang="es-ES_tradnl" sz="1600" dirty="0" smtClean="0"/>
              <a:t>¡a </a:t>
            </a:r>
            <a:r>
              <a:rPr lang="es-ES_tradnl" sz="1600" dirty="0"/>
              <a:t>la fiesta de los </a:t>
            </a:r>
            <a:r>
              <a:rPr lang="es-ES_tradnl" sz="1600" dirty="0" smtClean="0"/>
              <a:t>latinos</a:t>
            </a:r>
            <a:r>
              <a:rPr lang="es-ES_tradnl" sz="1600" dirty="0" smtClean="0"/>
              <a:t>!</a:t>
            </a:r>
            <a:endParaRPr lang="es-ES_tradnl" sz="1600" dirty="0"/>
          </a:p>
          <a:p>
            <a:endParaRPr lang="es-ES_tradnl" sz="1600" dirty="0"/>
          </a:p>
          <a:p>
            <a:r>
              <a:rPr lang="es-ES_tradnl" sz="1600" dirty="0" smtClean="0"/>
              <a:t>Y </a:t>
            </a:r>
            <a:r>
              <a:rPr lang="es-ES_tradnl" sz="1600" dirty="0"/>
              <a:t>se formó la </a:t>
            </a:r>
            <a:r>
              <a:rPr lang="es-ES_tradnl" sz="1600" dirty="0" err="1"/>
              <a:t>gozadera</a:t>
            </a:r>
            <a:r>
              <a:rPr lang="es-ES_tradnl" sz="1600" dirty="0"/>
              <a:t>, Miami me lo </a:t>
            </a:r>
            <a:r>
              <a:rPr lang="es-ES_tradnl" sz="1600" dirty="0" smtClean="0"/>
              <a:t>confirmó.</a:t>
            </a:r>
            <a:endParaRPr lang="es-ES_tradnl" sz="1600" dirty="0"/>
          </a:p>
          <a:p>
            <a:r>
              <a:rPr lang="es-ES_tradnl" sz="1600" dirty="0"/>
              <a:t>Y el arroz con </a:t>
            </a:r>
            <a:r>
              <a:rPr lang="es-ES_tradnl" sz="1600" dirty="0" smtClean="0"/>
              <a:t>habichuelas, </a:t>
            </a:r>
            <a:r>
              <a:rPr lang="es-ES_tradnl" sz="1600" dirty="0"/>
              <a:t>Puerto Rico me lo </a:t>
            </a:r>
            <a:r>
              <a:rPr lang="es-ES_tradnl" sz="1600" dirty="0" smtClean="0"/>
              <a:t>regaló.</a:t>
            </a:r>
            <a:endParaRPr lang="es-ES_tradnl" sz="1600" dirty="0"/>
          </a:p>
          <a:p>
            <a:r>
              <a:rPr lang="es-ES_tradnl" sz="1600" dirty="0"/>
              <a:t>Y la tambora merenguera, </a:t>
            </a:r>
            <a:r>
              <a:rPr lang="es-ES_tradnl" sz="1600" dirty="0" smtClean="0"/>
              <a:t>_______(1c) </a:t>
            </a:r>
            <a:r>
              <a:rPr lang="es-ES_tradnl" sz="1600" dirty="0"/>
              <a:t>ya </a:t>
            </a:r>
            <a:r>
              <a:rPr lang="es-ES_tradnl" sz="1600" dirty="0" smtClean="0"/>
              <a:t>repicó</a:t>
            </a:r>
            <a:endParaRPr lang="es-ES_tradnl" sz="1600" dirty="0"/>
          </a:p>
          <a:p>
            <a:r>
              <a:rPr lang="es-ES_tradnl" sz="1600" dirty="0"/>
              <a:t>Con _______(</a:t>
            </a:r>
            <a:r>
              <a:rPr lang="es-ES_tradnl" sz="1600" dirty="0" smtClean="0"/>
              <a:t>2b)</a:t>
            </a:r>
            <a:r>
              <a:rPr lang="es-ES_tradnl" sz="1600" dirty="0"/>
              <a:t>, _______(</a:t>
            </a:r>
            <a:r>
              <a:rPr lang="es-ES_tradnl" sz="1600" dirty="0" smtClean="0"/>
              <a:t>3b) </a:t>
            </a:r>
            <a:r>
              <a:rPr lang="es-ES_tradnl" sz="1600" dirty="0"/>
              <a:t>y ________(</a:t>
            </a:r>
            <a:r>
              <a:rPr lang="es-ES_tradnl" sz="1600" dirty="0" smtClean="0"/>
              <a:t>4b) </a:t>
            </a:r>
          </a:p>
          <a:p>
            <a:r>
              <a:rPr lang="es-ES_tradnl" sz="1600" dirty="0" smtClean="0"/>
              <a:t>y </a:t>
            </a:r>
            <a:r>
              <a:rPr lang="es-ES_tradnl" sz="1600" dirty="0"/>
              <a:t>del </a:t>
            </a:r>
            <a:r>
              <a:rPr lang="es-ES_tradnl" sz="1600" dirty="0" smtClean="0"/>
              <a:t>Caribe </a:t>
            </a:r>
            <a:r>
              <a:rPr lang="es-ES_tradnl" sz="1600" dirty="0"/>
              <a:t>somos tú y </a:t>
            </a:r>
            <a:r>
              <a:rPr lang="es-ES_tradnl" sz="1600" dirty="0" smtClean="0"/>
              <a:t>yo. </a:t>
            </a:r>
            <a:r>
              <a:rPr lang="es-ES_tradnl" sz="1600" b="1" i="1" dirty="0" smtClean="0"/>
              <a:t>x2</a:t>
            </a:r>
            <a:endParaRPr lang="es-ES_tradnl" sz="1600" b="1" i="1" dirty="0"/>
          </a:p>
          <a:p>
            <a:endParaRPr lang="es-ES_tradnl" sz="1600" dirty="0"/>
          </a:p>
          <a:p>
            <a:r>
              <a:rPr lang="es-ES_tradnl" sz="1600" dirty="0"/>
              <a:t>Vamos </a:t>
            </a:r>
            <a:r>
              <a:rPr lang="es-ES_tradnl" sz="1600" dirty="0" smtClean="0"/>
              <a:t>_______(17), </a:t>
            </a:r>
            <a:r>
              <a:rPr lang="es-ES_tradnl" sz="1600" dirty="0"/>
              <a:t>la fiesta te </a:t>
            </a:r>
            <a:r>
              <a:rPr lang="es-ES_tradnl" sz="1600" dirty="0" smtClean="0"/>
              <a:t>espera.</a:t>
            </a:r>
            <a:endParaRPr lang="es-ES_tradnl" sz="1600" dirty="0"/>
          </a:p>
          <a:p>
            <a:r>
              <a:rPr lang="es-ES_tradnl" sz="1600" dirty="0"/>
              <a:t>Llama a </a:t>
            </a:r>
            <a:r>
              <a:rPr lang="es-ES_tradnl" sz="1600" dirty="0" smtClean="0"/>
              <a:t>_______(18), _______(19) </a:t>
            </a:r>
            <a:r>
              <a:rPr lang="es-ES_tradnl" sz="1600" dirty="0"/>
              <a:t>se </a:t>
            </a:r>
            <a:r>
              <a:rPr lang="es-ES_tradnl" sz="1600" dirty="0" smtClean="0"/>
              <a:t>cuela.</a:t>
            </a:r>
            <a:endParaRPr lang="es-ES_tradnl" sz="1600" dirty="0"/>
          </a:p>
          <a:p>
            <a:r>
              <a:rPr lang="es-ES_tradnl" sz="1600" dirty="0"/>
              <a:t>Loqueando desde </a:t>
            </a:r>
            <a:r>
              <a:rPr lang="es-ES_tradnl" sz="1600" dirty="0" smtClean="0"/>
              <a:t>_______(20) </a:t>
            </a:r>
            <a:r>
              <a:rPr lang="es-ES_tradnl" sz="1600" dirty="0"/>
              <a:t>y el mundo se entera</a:t>
            </a:r>
          </a:p>
          <a:p>
            <a:r>
              <a:rPr lang="es-ES_tradnl" sz="1600" dirty="0"/>
              <a:t>Si tú eres latino, ¡</a:t>
            </a:r>
            <a:r>
              <a:rPr lang="es-ES_tradnl" sz="1600" dirty="0" smtClean="0"/>
              <a:t>saca </a:t>
            </a:r>
            <a:r>
              <a:rPr lang="es-ES_tradnl" sz="1600" dirty="0"/>
              <a:t>tu </a:t>
            </a:r>
            <a:r>
              <a:rPr lang="es-ES_tradnl" sz="1600" dirty="0" smtClean="0"/>
              <a:t>bandera!</a:t>
            </a:r>
            <a:endParaRPr lang="es-ES_tradnl" sz="1600" dirty="0"/>
          </a:p>
          <a:p>
            <a:endParaRPr lang="es-ES_tradnl" sz="1600" dirty="0"/>
          </a:p>
          <a:p>
            <a:r>
              <a:rPr lang="es-ES_tradnl" sz="1600" dirty="0"/>
              <a:t>Y se formó la </a:t>
            </a:r>
            <a:r>
              <a:rPr lang="es-ES_tradnl" sz="1600" dirty="0" err="1"/>
              <a:t>gozadera</a:t>
            </a:r>
            <a:r>
              <a:rPr lang="es-ES_tradnl" sz="1600" dirty="0"/>
              <a:t>, Miami me lo confirmo</a:t>
            </a:r>
          </a:p>
          <a:p>
            <a:r>
              <a:rPr lang="es-ES_tradnl" sz="1600" dirty="0"/>
              <a:t>Y el arroz con </a:t>
            </a:r>
            <a:r>
              <a:rPr lang="es-ES_tradnl" sz="1600" dirty="0" smtClean="0"/>
              <a:t>habichuelas, </a:t>
            </a:r>
            <a:r>
              <a:rPr lang="es-ES_tradnl" sz="1600" dirty="0"/>
              <a:t>Puerto Rico me lo regaló</a:t>
            </a:r>
          </a:p>
          <a:p>
            <a:r>
              <a:rPr lang="es-ES_tradnl" sz="1600" dirty="0"/>
              <a:t>Y la tambora merenguera, </a:t>
            </a:r>
            <a:r>
              <a:rPr lang="es-ES_tradnl" sz="1600" dirty="0" smtClean="0"/>
              <a:t>_______(1d) </a:t>
            </a:r>
            <a:r>
              <a:rPr lang="es-ES_tradnl" sz="1600" dirty="0"/>
              <a:t>ya repicó</a:t>
            </a:r>
          </a:p>
          <a:p>
            <a:r>
              <a:rPr lang="es-ES_tradnl" sz="1600" dirty="0"/>
              <a:t>Con _______(</a:t>
            </a:r>
            <a:r>
              <a:rPr lang="es-ES_tradnl" sz="1600" dirty="0" smtClean="0"/>
              <a:t>2c)</a:t>
            </a:r>
            <a:r>
              <a:rPr lang="es-ES_tradnl" sz="1600" dirty="0"/>
              <a:t>, _______(</a:t>
            </a:r>
            <a:r>
              <a:rPr lang="es-ES_tradnl" sz="1600" dirty="0" smtClean="0"/>
              <a:t>3c) </a:t>
            </a:r>
            <a:r>
              <a:rPr lang="es-ES_tradnl" sz="1600" dirty="0"/>
              <a:t>y ________(</a:t>
            </a:r>
            <a:r>
              <a:rPr lang="es-ES_tradnl" sz="1600" dirty="0" smtClean="0"/>
              <a:t>4c) y </a:t>
            </a:r>
            <a:r>
              <a:rPr lang="es-ES_tradnl" sz="1600" dirty="0"/>
              <a:t>del caribe somos tú y </a:t>
            </a:r>
            <a:r>
              <a:rPr lang="es-ES_tradnl" sz="1600" dirty="0" smtClean="0"/>
              <a:t>yo. </a:t>
            </a:r>
            <a:r>
              <a:rPr lang="es-ES_tradnl" sz="1600" b="1" i="1" dirty="0" smtClean="0"/>
              <a:t>x2</a:t>
            </a:r>
            <a:endParaRPr lang="es-ES_tradnl" sz="1600" b="1" i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106644"/>
              </p:ext>
            </p:extLst>
          </p:nvPr>
        </p:nvGraphicFramePr>
        <p:xfrm>
          <a:off x="177084" y="627207"/>
          <a:ext cx="8801476" cy="9761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8516"/>
                <a:gridCol w="1034149"/>
                <a:gridCol w="1008130"/>
                <a:gridCol w="820173"/>
                <a:gridCol w="854348"/>
                <a:gridCol w="956869"/>
                <a:gridCol w="871435"/>
                <a:gridCol w="973956"/>
                <a:gridCol w="1203900"/>
              </a:tblGrid>
              <a:tr h="289017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Colombia</a:t>
                      </a:r>
                      <a:endParaRPr lang="en-US" sz="15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Venezuela</a:t>
                      </a:r>
                      <a:endParaRPr lang="en-US" sz="1500" dirty="0"/>
                    </a:p>
                  </a:txBody>
                  <a:tcP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i="0" dirty="0" err="1" smtClean="0"/>
                        <a:t>Perú</a:t>
                      </a:r>
                      <a:endParaRPr lang="en-US" sz="1500" i="0" dirty="0"/>
                    </a:p>
                  </a:txBody>
                  <a:tcP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i="0" dirty="0" smtClean="0"/>
                        <a:t>Bolivia</a:t>
                      </a:r>
                      <a:endParaRPr lang="en-US" sz="1500" i="0" dirty="0"/>
                    </a:p>
                  </a:txBody>
                  <a:tcP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i="0" dirty="0" smtClean="0"/>
                        <a:t>Cuba</a:t>
                      </a:r>
                      <a:endParaRPr lang="en-US" sz="1500" i="0" dirty="0"/>
                    </a:p>
                  </a:txBody>
                  <a:tcPr>
                    <a:solidFill>
                      <a:srgbClr val="95B3D7"/>
                    </a:solidFill>
                  </a:tcPr>
                </a:tc>
              </a:tr>
              <a:tr h="336097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(</a:t>
                      </a:r>
                      <a:r>
                        <a:rPr lang="en-US" sz="1500" dirty="0" err="1" smtClean="0"/>
                        <a:t>República</a:t>
                      </a:r>
                      <a:r>
                        <a:rPr lang="en-US" sz="1500" dirty="0" smtClean="0"/>
                        <a:t>)</a:t>
                      </a:r>
                      <a:r>
                        <a:rPr lang="en-US" sz="1500" baseline="0" dirty="0" smtClean="0"/>
                        <a:t> </a:t>
                      </a:r>
                      <a:r>
                        <a:rPr lang="en-US" sz="1500" baseline="0" dirty="0" err="1" smtClean="0"/>
                        <a:t>Dominicana</a:t>
                      </a:r>
                      <a:endParaRPr lang="en-US" sz="1500" dirty="0"/>
                    </a:p>
                  </a:txBody>
                  <a:tcPr>
                    <a:solidFill>
                      <a:srgbClr val="95B3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Costa Rica</a:t>
                      </a:r>
                      <a:endParaRPr lang="en-US" sz="1500" dirty="0"/>
                    </a:p>
                  </a:txBody>
                  <a:tcP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i="0" dirty="0" smtClean="0"/>
                        <a:t>Ecuador</a:t>
                      </a:r>
                      <a:endParaRPr lang="en-US" sz="1500" i="0" dirty="0"/>
                    </a:p>
                  </a:txBody>
                  <a:tcP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i="0" dirty="0" smtClean="0"/>
                        <a:t>Panamá</a:t>
                      </a:r>
                    </a:p>
                  </a:txBody>
                  <a:tcP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i="0" dirty="0" smtClean="0"/>
                        <a:t>Chile</a:t>
                      </a:r>
                      <a:endParaRPr lang="en-US" sz="1500" i="0" dirty="0"/>
                    </a:p>
                  </a:txBody>
                  <a:tcP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i="0" dirty="0" smtClean="0"/>
                        <a:t>Uruguay</a:t>
                      </a:r>
                      <a:endParaRPr lang="en-US" sz="1500" i="0" dirty="0"/>
                    </a:p>
                  </a:txBody>
                  <a:tcP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i="0" dirty="0" smtClean="0"/>
                        <a:t>Honduras</a:t>
                      </a:r>
                      <a:endParaRPr lang="en-US" sz="1500" i="0" dirty="0"/>
                    </a:p>
                  </a:txBody>
                  <a:tcP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i="0" dirty="0" smtClean="0"/>
                        <a:t>El</a:t>
                      </a:r>
                      <a:r>
                        <a:rPr lang="en-US" sz="1500" i="0" baseline="0" dirty="0" smtClean="0"/>
                        <a:t> Salvador</a:t>
                      </a:r>
                      <a:endParaRPr lang="en-US" sz="1500" i="0" dirty="0"/>
                    </a:p>
                  </a:txBody>
                  <a:tcPr>
                    <a:solidFill>
                      <a:srgbClr val="95B3D7"/>
                    </a:solidFill>
                  </a:tcPr>
                </a:tc>
              </a:tr>
              <a:tr h="273718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Guatemala</a:t>
                      </a:r>
                      <a:endParaRPr lang="en-US" sz="1500" dirty="0"/>
                    </a:p>
                  </a:txBody>
                  <a:tcP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/>
                        <a:t>Nicaragua</a:t>
                      </a:r>
                    </a:p>
                  </a:txBody>
                  <a:tcP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i="1" dirty="0" err="1" smtClean="0"/>
                        <a:t>Brasil</a:t>
                      </a:r>
                      <a:endParaRPr lang="en-US" sz="1500" i="1" dirty="0" smtClean="0"/>
                    </a:p>
                  </a:txBody>
                  <a:tcP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i="0" dirty="0" smtClean="0"/>
                        <a:t>Paraguay</a:t>
                      </a:r>
                    </a:p>
                  </a:txBody>
                  <a:tcP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i="0" dirty="0" smtClean="0"/>
                        <a:t>Argentina</a:t>
                      </a:r>
                    </a:p>
                  </a:txBody>
                  <a:tcP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M</a:t>
                      </a:r>
                      <a:r>
                        <a:rPr lang="en-US" sz="1500" dirty="0" smtClean="0"/>
                        <a:t>éxico</a:t>
                      </a:r>
                      <a:endParaRPr lang="en-US" sz="1500" dirty="0"/>
                    </a:p>
                  </a:txBody>
                  <a:tcPr>
                    <a:solidFill>
                      <a:srgbClr val="95B3D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0139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877" y="168792"/>
            <a:ext cx="8229600" cy="1143000"/>
          </a:xfrm>
        </p:spPr>
        <p:txBody>
          <a:bodyPr>
            <a:normAutofit/>
          </a:bodyPr>
          <a:lstStyle/>
          <a:p>
            <a:r>
              <a:rPr lang="en-US" sz="2200" dirty="0" err="1" smtClean="0"/>
              <a:t>Sigue</a:t>
            </a:r>
            <a:r>
              <a:rPr lang="en-US" sz="2200" dirty="0" smtClean="0"/>
              <a:t> el </a:t>
            </a:r>
            <a:r>
              <a:rPr lang="en-US" sz="2200" dirty="0" err="1" smtClean="0"/>
              <a:t>orden</a:t>
            </a:r>
            <a:r>
              <a:rPr lang="en-US" sz="2200" dirty="0" smtClean="0"/>
              <a:t> de la </a:t>
            </a:r>
            <a:r>
              <a:rPr lang="en-US" sz="2200" dirty="0" err="1" smtClean="0"/>
              <a:t>canci</a:t>
            </a:r>
            <a:r>
              <a:rPr lang="en-US" sz="2200" dirty="0" err="1" smtClean="0"/>
              <a:t>ón</a:t>
            </a:r>
            <a:r>
              <a:rPr lang="en-US" sz="2200" dirty="0" smtClean="0"/>
              <a:t> </a:t>
            </a:r>
            <a:r>
              <a:rPr lang="en-US" sz="2200" dirty="0" err="1" smtClean="0"/>
              <a:t>para</a:t>
            </a:r>
            <a:r>
              <a:rPr lang="en-US" sz="2200" dirty="0" smtClean="0"/>
              <a:t> </a:t>
            </a:r>
            <a:r>
              <a:rPr lang="en-US" sz="2200" dirty="0" err="1" smtClean="0"/>
              <a:t>completar</a:t>
            </a:r>
            <a:r>
              <a:rPr lang="en-US" sz="2200" dirty="0" smtClean="0"/>
              <a:t> los </a:t>
            </a:r>
            <a:r>
              <a:rPr lang="en-US" sz="2200" dirty="0" err="1" smtClean="0"/>
              <a:t>países</a:t>
            </a:r>
            <a:endParaRPr lang="en-US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985" y="1047174"/>
            <a:ext cx="5099318" cy="56564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06350" y="-15741"/>
            <a:ext cx="5714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Comic Sans MS"/>
                <a:cs typeface="Comic Sans MS"/>
              </a:rPr>
              <a:t>La </a:t>
            </a:r>
            <a:r>
              <a:rPr lang="en-US" sz="2800" b="1" dirty="0" err="1" smtClean="0">
                <a:latin typeface="Comic Sans MS"/>
                <a:cs typeface="Comic Sans MS"/>
              </a:rPr>
              <a:t>gozadera</a:t>
            </a:r>
            <a:r>
              <a:rPr lang="en-US" sz="2800" b="1" dirty="0" smtClean="0">
                <a:latin typeface="Comic Sans MS"/>
                <a:cs typeface="Comic Sans MS"/>
              </a:rPr>
              <a:t> </a:t>
            </a:r>
            <a:r>
              <a:rPr lang="en-US" sz="2800" dirty="0" smtClean="0">
                <a:latin typeface="Comic Sans MS"/>
                <a:cs typeface="Comic Sans MS"/>
              </a:rPr>
              <a:t>– </a:t>
            </a:r>
            <a:r>
              <a:rPr lang="en-US" sz="2200" dirty="0" err="1" smtClean="0">
                <a:latin typeface="Comic Sans MS"/>
                <a:cs typeface="Comic Sans MS"/>
              </a:rPr>
              <a:t>Gente</a:t>
            </a:r>
            <a:r>
              <a:rPr lang="en-US" sz="2200" dirty="0" smtClean="0">
                <a:latin typeface="Comic Sans MS"/>
                <a:cs typeface="Comic Sans MS"/>
              </a:rPr>
              <a:t> de </a:t>
            </a:r>
            <a:r>
              <a:rPr lang="en-US" sz="2200" dirty="0" err="1" smtClean="0">
                <a:latin typeface="Comic Sans MS"/>
                <a:cs typeface="Comic Sans MS"/>
              </a:rPr>
              <a:t>Zona</a:t>
            </a:r>
            <a:endParaRPr lang="en-US" sz="2200" dirty="0">
              <a:latin typeface="Comic Sans MS"/>
              <a:cs typeface="Comic Sans M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80006" y="2217927"/>
            <a:ext cx="10231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1. </a:t>
            </a:r>
            <a:endParaRPr lang="en-US" sz="1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776421" y="1679304"/>
            <a:ext cx="10231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2</a:t>
            </a:r>
            <a:r>
              <a:rPr lang="en-US" sz="1400" b="1" dirty="0" smtClean="0"/>
              <a:t>. </a:t>
            </a:r>
            <a:endParaRPr lang="en-US" sz="1400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3316281" y="1844092"/>
            <a:ext cx="511553" cy="2856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5256653" y="2450282"/>
            <a:ext cx="511553" cy="2856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4146855" y="3664545"/>
            <a:ext cx="652671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914761" y="3469069"/>
            <a:ext cx="341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3. </a:t>
            </a:r>
            <a:endParaRPr lang="en-US" sz="1400" b="1" dirty="0"/>
          </a:p>
        </p:txBody>
      </p:sp>
      <p:sp>
        <p:nvSpPr>
          <p:cNvPr id="22" name="TextBox 21"/>
          <p:cNvSpPr txBox="1"/>
          <p:nvPr/>
        </p:nvSpPr>
        <p:spPr>
          <a:xfrm flipH="1">
            <a:off x="5856406" y="3201569"/>
            <a:ext cx="816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4</a:t>
            </a:r>
            <a:r>
              <a:rPr lang="en-US" sz="1400" b="1" dirty="0" smtClean="0"/>
              <a:t>. </a:t>
            </a:r>
            <a:endParaRPr lang="en-US" sz="1400" b="1" dirty="0"/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5397773" y="3385637"/>
            <a:ext cx="511553" cy="14281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3810184" y="4440734"/>
            <a:ext cx="81142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 flipH="1">
            <a:off x="3539305" y="4251563"/>
            <a:ext cx="352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5. </a:t>
            </a:r>
            <a:endParaRPr lang="en-US" sz="1400" b="1" dirty="0"/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4088457" y="2288491"/>
            <a:ext cx="255777" cy="66080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 flipH="1">
            <a:off x="4222268" y="2051278"/>
            <a:ext cx="816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6. </a:t>
            </a:r>
            <a:endParaRPr lang="en-US" sz="1400" b="1" dirty="0"/>
          </a:p>
        </p:txBody>
      </p:sp>
      <p:sp>
        <p:nvSpPr>
          <p:cNvPr id="33" name="TextBox 32"/>
          <p:cNvSpPr txBox="1"/>
          <p:nvPr/>
        </p:nvSpPr>
        <p:spPr>
          <a:xfrm flipH="1">
            <a:off x="3701029" y="5180174"/>
            <a:ext cx="816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7</a:t>
            </a:r>
            <a:r>
              <a:rPr lang="en-US" sz="1400" b="1" dirty="0" smtClean="0"/>
              <a:t>. </a:t>
            </a:r>
            <a:endParaRPr lang="en-US" sz="1400" b="1" dirty="0"/>
          </a:p>
        </p:txBody>
      </p:sp>
      <p:cxnSp>
        <p:nvCxnSpPr>
          <p:cNvPr id="34" name="Straight Arrow Connector 33"/>
          <p:cNvCxnSpPr/>
          <p:nvPr/>
        </p:nvCxnSpPr>
        <p:spPr>
          <a:xfrm flipH="1">
            <a:off x="3970458" y="5386987"/>
            <a:ext cx="81142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4992055" y="5733408"/>
            <a:ext cx="463487" cy="38804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 flipH="1">
            <a:off x="5412991" y="5949920"/>
            <a:ext cx="816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8. </a:t>
            </a:r>
            <a:endParaRPr lang="en-US" sz="1400" b="1" dirty="0"/>
          </a:p>
        </p:txBody>
      </p:sp>
      <p:cxnSp>
        <p:nvCxnSpPr>
          <p:cNvPr id="39" name="Straight Arrow Connector 38"/>
          <p:cNvCxnSpPr/>
          <p:nvPr/>
        </p:nvCxnSpPr>
        <p:spPr>
          <a:xfrm flipV="1">
            <a:off x="4543749" y="3107221"/>
            <a:ext cx="360097" cy="2371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 flipH="1">
            <a:off x="4825837" y="2927893"/>
            <a:ext cx="430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9</a:t>
            </a:r>
            <a:r>
              <a:rPr lang="en-US" sz="1400" b="1" dirty="0" smtClean="0"/>
              <a:t>. </a:t>
            </a:r>
            <a:endParaRPr lang="en-US" sz="1400" b="1" dirty="0"/>
          </a:p>
        </p:txBody>
      </p:sp>
      <p:cxnSp>
        <p:nvCxnSpPr>
          <p:cNvPr id="43" name="Straight Arrow Connector 42"/>
          <p:cNvCxnSpPr/>
          <p:nvPr/>
        </p:nvCxnSpPr>
        <p:spPr>
          <a:xfrm flipH="1">
            <a:off x="3776421" y="3930347"/>
            <a:ext cx="686435" cy="954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 flipH="1">
            <a:off x="3447409" y="3810866"/>
            <a:ext cx="430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10. </a:t>
            </a:r>
            <a:endParaRPr lang="en-US" sz="1400" b="1" dirty="0"/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5455542" y="5432729"/>
            <a:ext cx="664624" cy="20681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 flipH="1">
            <a:off x="6054713" y="5453931"/>
            <a:ext cx="430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11. </a:t>
            </a:r>
            <a:endParaRPr lang="en-US" sz="1400" b="1" dirty="0"/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5501414" y="5065427"/>
            <a:ext cx="792084" cy="10340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 flipH="1">
            <a:off x="6225458" y="4992265"/>
            <a:ext cx="430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12. </a:t>
            </a:r>
            <a:endParaRPr lang="en-US" sz="1400" b="1" dirty="0"/>
          </a:p>
        </p:txBody>
      </p:sp>
      <p:cxnSp>
        <p:nvCxnSpPr>
          <p:cNvPr id="53" name="Straight Arrow Connector 52"/>
          <p:cNvCxnSpPr/>
          <p:nvPr/>
        </p:nvCxnSpPr>
        <p:spPr>
          <a:xfrm flipH="1">
            <a:off x="3701029" y="3247010"/>
            <a:ext cx="479608" cy="973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 flipH="1">
            <a:off x="3360934" y="3149821"/>
            <a:ext cx="430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13. </a:t>
            </a:r>
            <a:endParaRPr lang="en-US" sz="1400" b="1" dirty="0"/>
          </a:p>
        </p:txBody>
      </p:sp>
      <p:cxnSp>
        <p:nvCxnSpPr>
          <p:cNvPr id="56" name="Straight Arrow Connector 55"/>
          <p:cNvCxnSpPr/>
          <p:nvPr/>
        </p:nvCxnSpPr>
        <p:spPr>
          <a:xfrm flipH="1">
            <a:off x="4180637" y="4588616"/>
            <a:ext cx="942593" cy="40364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 flipH="1">
            <a:off x="3840542" y="4776534"/>
            <a:ext cx="430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14. </a:t>
            </a:r>
            <a:endParaRPr lang="en-US" sz="1400" b="1" dirty="0"/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6219295" y="4440734"/>
            <a:ext cx="792084" cy="10340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 flipH="1">
            <a:off x="6967171" y="4343545"/>
            <a:ext cx="430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15. </a:t>
            </a:r>
            <a:endParaRPr lang="en-US" sz="1400" b="1" dirty="0"/>
          </a:p>
        </p:txBody>
      </p:sp>
      <p:cxnSp>
        <p:nvCxnSpPr>
          <p:cNvPr id="61" name="Straight Arrow Connector 60"/>
          <p:cNvCxnSpPr/>
          <p:nvPr/>
        </p:nvCxnSpPr>
        <p:spPr>
          <a:xfrm flipH="1">
            <a:off x="3197778" y="2876532"/>
            <a:ext cx="616652" cy="7276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 flipH="1">
            <a:off x="2862226" y="2755304"/>
            <a:ext cx="430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16. </a:t>
            </a:r>
            <a:endParaRPr lang="en-US" sz="1400" b="1" dirty="0"/>
          </a:p>
        </p:txBody>
      </p:sp>
      <p:cxnSp>
        <p:nvCxnSpPr>
          <p:cNvPr id="67" name="Straight Arrow Connector 66"/>
          <p:cNvCxnSpPr/>
          <p:nvPr/>
        </p:nvCxnSpPr>
        <p:spPr>
          <a:xfrm flipV="1">
            <a:off x="4180637" y="3012530"/>
            <a:ext cx="264965" cy="551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 flipH="1">
            <a:off x="4343430" y="2824621"/>
            <a:ext cx="430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17. </a:t>
            </a:r>
            <a:endParaRPr lang="en-US" sz="1400" b="1" dirty="0"/>
          </a:p>
        </p:txBody>
      </p:sp>
      <p:cxnSp>
        <p:nvCxnSpPr>
          <p:cNvPr id="70" name="Straight Arrow Connector 69"/>
          <p:cNvCxnSpPr/>
          <p:nvPr/>
        </p:nvCxnSpPr>
        <p:spPr>
          <a:xfrm flipH="1">
            <a:off x="3121613" y="2968608"/>
            <a:ext cx="815828" cy="2116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 flipH="1">
            <a:off x="2799271" y="2974625"/>
            <a:ext cx="430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18. </a:t>
            </a:r>
            <a:endParaRPr lang="en-US" sz="1400" b="1" dirty="0"/>
          </a:p>
        </p:txBody>
      </p:sp>
      <p:cxnSp>
        <p:nvCxnSpPr>
          <p:cNvPr id="74" name="Straight Arrow Connector 73"/>
          <p:cNvCxnSpPr/>
          <p:nvPr/>
        </p:nvCxnSpPr>
        <p:spPr>
          <a:xfrm flipV="1">
            <a:off x="4723797" y="2331700"/>
            <a:ext cx="360097" cy="2371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 flipH="1">
            <a:off x="5002804" y="2142505"/>
            <a:ext cx="430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19. </a:t>
            </a:r>
            <a:endParaRPr lang="en-US" sz="1400" b="1" dirty="0"/>
          </a:p>
        </p:txBody>
      </p:sp>
      <p:pic>
        <p:nvPicPr>
          <p:cNvPr id="77" name="Picture 76" descr="latinamerica.jpg"/>
          <p:cNvPicPr>
            <a:picLocks noChangeAspect="1"/>
          </p:cNvPicPr>
          <p:nvPr/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68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877" y="168792"/>
            <a:ext cx="8229600" cy="1143000"/>
          </a:xfrm>
        </p:spPr>
        <p:txBody>
          <a:bodyPr>
            <a:normAutofit/>
          </a:bodyPr>
          <a:lstStyle/>
          <a:p>
            <a:r>
              <a:rPr lang="en-US" sz="2200" dirty="0" err="1" smtClean="0"/>
              <a:t>Sigue</a:t>
            </a:r>
            <a:r>
              <a:rPr lang="en-US" sz="2200" dirty="0" smtClean="0"/>
              <a:t> el </a:t>
            </a:r>
            <a:r>
              <a:rPr lang="en-US" sz="2200" dirty="0" err="1" smtClean="0"/>
              <a:t>orden</a:t>
            </a:r>
            <a:r>
              <a:rPr lang="en-US" sz="2200" dirty="0" smtClean="0"/>
              <a:t> de la </a:t>
            </a:r>
            <a:r>
              <a:rPr lang="en-US" sz="2200" dirty="0" err="1" smtClean="0"/>
              <a:t>canci</a:t>
            </a:r>
            <a:r>
              <a:rPr lang="en-US" sz="2200" dirty="0" err="1" smtClean="0"/>
              <a:t>ón</a:t>
            </a:r>
            <a:r>
              <a:rPr lang="en-US" sz="2200" dirty="0" smtClean="0"/>
              <a:t> </a:t>
            </a:r>
            <a:r>
              <a:rPr lang="en-US" sz="2200" dirty="0" err="1" smtClean="0"/>
              <a:t>para</a:t>
            </a:r>
            <a:r>
              <a:rPr lang="en-US" sz="2200" dirty="0" smtClean="0"/>
              <a:t> </a:t>
            </a:r>
            <a:r>
              <a:rPr lang="en-US" sz="2200" dirty="0" err="1" smtClean="0"/>
              <a:t>completar</a:t>
            </a:r>
            <a:r>
              <a:rPr lang="en-US" sz="2200" dirty="0" smtClean="0"/>
              <a:t> los </a:t>
            </a:r>
            <a:r>
              <a:rPr lang="en-US" sz="2200" dirty="0" err="1" smtClean="0"/>
              <a:t>países</a:t>
            </a:r>
            <a:endParaRPr lang="en-US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407" y="1047174"/>
            <a:ext cx="5099318" cy="56564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06350" y="-15741"/>
            <a:ext cx="5714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Comic Sans MS"/>
                <a:cs typeface="Comic Sans MS"/>
              </a:rPr>
              <a:t>La </a:t>
            </a:r>
            <a:r>
              <a:rPr lang="en-US" sz="2800" b="1" dirty="0" err="1" smtClean="0">
                <a:latin typeface="Comic Sans MS"/>
                <a:cs typeface="Comic Sans MS"/>
              </a:rPr>
              <a:t>gozadera</a:t>
            </a:r>
            <a:r>
              <a:rPr lang="en-US" sz="2800" b="1" dirty="0" smtClean="0">
                <a:latin typeface="Comic Sans MS"/>
                <a:cs typeface="Comic Sans MS"/>
              </a:rPr>
              <a:t> </a:t>
            </a:r>
            <a:r>
              <a:rPr lang="en-US" sz="2800" dirty="0" smtClean="0">
                <a:latin typeface="Comic Sans MS"/>
                <a:cs typeface="Comic Sans MS"/>
              </a:rPr>
              <a:t>– </a:t>
            </a:r>
            <a:r>
              <a:rPr lang="en-US" sz="2200" dirty="0" err="1" smtClean="0">
                <a:latin typeface="Comic Sans MS"/>
                <a:cs typeface="Comic Sans MS"/>
              </a:rPr>
              <a:t>Gente</a:t>
            </a:r>
            <a:r>
              <a:rPr lang="en-US" sz="2200" dirty="0" smtClean="0">
                <a:latin typeface="Comic Sans MS"/>
                <a:cs typeface="Comic Sans MS"/>
              </a:rPr>
              <a:t> de </a:t>
            </a:r>
            <a:r>
              <a:rPr lang="en-US" sz="2200" dirty="0" err="1" smtClean="0">
                <a:latin typeface="Comic Sans MS"/>
                <a:cs typeface="Comic Sans MS"/>
              </a:rPr>
              <a:t>Zona</a:t>
            </a:r>
            <a:endParaRPr lang="en-US" sz="2200" dirty="0">
              <a:latin typeface="Comic Sans MS"/>
              <a:cs typeface="Comic Sans M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27428" y="2217927"/>
            <a:ext cx="10231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1. </a:t>
            </a:r>
            <a:endParaRPr lang="en-US" sz="1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623843" y="1679304"/>
            <a:ext cx="10231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2</a:t>
            </a:r>
            <a:r>
              <a:rPr lang="en-US" sz="1400" b="1" dirty="0" smtClean="0"/>
              <a:t>. </a:t>
            </a:r>
            <a:endParaRPr lang="en-US" sz="1400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2163703" y="1844092"/>
            <a:ext cx="511553" cy="2856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4104075" y="2450282"/>
            <a:ext cx="511553" cy="2856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2994277" y="3664545"/>
            <a:ext cx="652671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762183" y="3469069"/>
            <a:ext cx="341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3. </a:t>
            </a:r>
            <a:endParaRPr lang="en-US" sz="1400" b="1" dirty="0"/>
          </a:p>
        </p:txBody>
      </p:sp>
      <p:sp>
        <p:nvSpPr>
          <p:cNvPr id="22" name="TextBox 21"/>
          <p:cNvSpPr txBox="1"/>
          <p:nvPr/>
        </p:nvSpPr>
        <p:spPr>
          <a:xfrm flipH="1">
            <a:off x="4703828" y="3201569"/>
            <a:ext cx="816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4</a:t>
            </a:r>
            <a:r>
              <a:rPr lang="en-US" sz="1400" b="1" dirty="0" smtClean="0"/>
              <a:t>. </a:t>
            </a:r>
            <a:endParaRPr lang="en-US" sz="1400" b="1" dirty="0"/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4245195" y="3385637"/>
            <a:ext cx="511553" cy="14281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2657606" y="4440734"/>
            <a:ext cx="81142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 flipH="1">
            <a:off x="2386727" y="4251563"/>
            <a:ext cx="352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5. </a:t>
            </a:r>
            <a:endParaRPr lang="en-US" sz="1400" b="1" dirty="0"/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2935879" y="2288491"/>
            <a:ext cx="255777" cy="66080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 flipH="1">
            <a:off x="3069690" y="2051278"/>
            <a:ext cx="816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6. </a:t>
            </a:r>
            <a:endParaRPr lang="en-US" sz="1400" b="1" dirty="0"/>
          </a:p>
        </p:txBody>
      </p:sp>
      <p:sp>
        <p:nvSpPr>
          <p:cNvPr id="33" name="TextBox 32"/>
          <p:cNvSpPr txBox="1"/>
          <p:nvPr/>
        </p:nvSpPr>
        <p:spPr>
          <a:xfrm flipH="1">
            <a:off x="2548451" y="5180174"/>
            <a:ext cx="816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7</a:t>
            </a:r>
            <a:r>
              <a:rPr lang="en-US" sz="1400" b="1" dirty="0" smtClean="0"/>
              <a:t>. </a:t>
            </a:r>
            <a:endParaRPr lang="en-US" sz="1400" b="1" dirty="0"/>
          </a:p>
        </p:txBody>
      </p:sp>
      <p:cxnSp>
        <p:nvCxnSpPr>
          <p:cNvPr id="34" name="Straight Arrow Connector 33"/>
          <p:cNvCxnSpPr/>
          <p:nvPr/>
        </p:nvCxnSpPr>
        <p:spPr>
          <a:xfrm flipH="1">
            <a:off x="2817880" y="5386987"/>
            <a:ext cx="81142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839477" y="5733408"/>
            <a:ext cx="463487" cy="38804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 flipH="1">
            <a:off x="4260413" y="5949920"/>
            <a:ext cx="816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8. </a:t>
            </a:r>
            <a:endParaRPr lang="en-US" sz="1400" b="1" dirty="0"/>
          </a:p>
        </p:txBody>
      </p:sp>
      <p:cxnSp>
        <p:nvCxnSpPr>
          <p:cNvPr id="39" name="Straight Arrow Connector 38"/>
          <p:cNvCxnSpPr/>
          <p:nvPr/>
        </p:nvCxnSpPr>
        <p:spPr>
          <a:xfrm flipV="1">
            <a:off x="3391171" y="3107221"/>
            <a:ext cx="360097" cy="2371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 flipH="1">
            <a:off x="3673259" y="2927893"/>
            <a:ext cx="430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9</a:t>
            </a:r>
            <a:r>
              <a:rPr lang="en-US" sz="1400" b="1" dirty="0" smtClean="0"/>
              <a:t>. </a:t>
            </a:r>
            <a:endParaRPr lang="en-US" sz="1400" b="1" dirty="0"/>
          </a:p>
        </p:txBody>
      </p:sp>
      <p:cxnSp>
        <p:nvCxnSpPr>
          <p:cNvPr id="43" name="Straight Arrow Connector 42"/>
          <p:cNvCxnSpPr/>
          <p:nvPr/>
        </p:nvCxnSpPr>
        <p:spPr>
          <a:xfrm flipH="1">
            <a:off x="2623843" y="3930347"/>
            <a:ext cx="686435" cy="954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 flipH="1">
            <a:off x="2294831" y="3810866"/>
            <a:ext cx="430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10. </a:t>
            </a:r>
            <a:endParaRPr lang="en-US" sz="1400" b="1" dirty="0"/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4302964" y="5432729"/>
            <a:ext cx="664624" cy="20681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 flipH="1">
            <a:off x="4902135" y="5453931"/>
            <a:ext cx="430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11. </a:t>
            </a:r>
            <a:endParaRPr lang="en-US" sz="1400" b="1" dirty="0"/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4348836" y="5065427"/>
            <a:ext cx="792084" cy="10340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 flipH="1">
            <a:off x="5072880" y="4992265"/>
            <a:ext cx="430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12. </a:t>
            </a:r>
            <a:endParaRPr lang="en-US" sz="1400" b="1" dirty="0"/>
          </a:p>
        </p:txBody>
      </p:sp>
      <p:cxnSp>
        <p:nvCxnSpPr>
          <p:cNvPr id="53" name="Straight Arrow Connector 52"/>
          <p:cNvCxnSpPr/>
          <p:nvPr/>
        </p:nvCxnSpPr>
        <p:spPr>
          <a:xfrm flipH="1">
            <a:off x="2548451" y="3247010"/>
            <a:ext cx="479608" cy="973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 flipH="1">
            <a:off x="2208356" y="3149821"/>
            <a:ext cx="430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13. </a:t>
            </a:r>
            <a:endParaRPr lang="en-US" sz="1400" b="1" dirty="0"/>
          </a:p>
        </p:txBody>
      </p:sp>
      <p:cxnSp>
        <p:nvCxnSpPr>
          <p:cNvPr id="56" name="Straight Arrow Connector 55"/>
          <p:cNvCxnSpPr/>
          <p:nvPr/>
        </p:nvCxnSpPr>
        <p:spPr>
          <a:xfrm flipH="1">
            <a:off x="3028059" y="4588616"/>
            <a:ext cx="942593" cy="40364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 flipH="1">
            <a:off x="2687964" y="4776534"/>
            <a:ext cx="430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14. </a:t>
            </a:r>
            <a:endParaRPr lang="en-US" sz="1400" b="1" dirty="0"/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5066717" y="4440734"/>
            <a:ext cx="792084" cy="10340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 flipH="1">
            <a:off x="5814593" y="4343545"/>
            <a:ext cx="430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15. </a:t>
            </a:r>
            <a:endParaRPr lang="en-US" sz="1400" b="1" dirty="0"/>
          </a:p>
        </p:txBody>
      </p:sp>
      <p:cxnSp>
        <p:nvCxnSpPr>
          <p:cNvPr id="61" name="Straight Arrow Connector 60"/>
          <p:cNvCxnSpPr/>
          <p:nvPr/>
        </p:nvCxnSpPr>
        <p:spPr>
          <a:xfrm flipH="1">
            <a:off x="2045200" y="2876532"/>
            <a:ext cx="616652" cy="7276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 flipH="1">
            <a:off x="1709648" y="2755304"/>
            <a:ext cx="430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16. </a:t>
            </a:r>
            <a:endParaRPr lang="en-US" sz="1400" b="1" dirty="0"/>
          </a:p>
        </p:txBody>
      </p:sp>
      <p:cxnSp>
        <p:nvCxnSpPr>
          <p:cNvPr id="67" name="Straight Arrow Connector 66"/>
          <p:cNvCxnSpPr/>
          <p:nvPr/>
        </p:nvCxnSpPr>
        <p:spPr>
          <a:xfrm flipV="1">
            <a:off x="3028059" y="3012530"/>
            <a:ext cx="264965" cy="551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 flipH="1">
            <a:off x="3190852" y="2824621"/>
            <a:ext cx="430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17. </a:t>
            </a:r>
            <a:endParaRPr lang="en-US" sz="1400" b="1" dirty="0"/>
          </a:p>
        </p:txBody>
      </p:sp>
      <p:cxnSp>
        <p:nvCxnSpPr>
          <p:cNvPr id="70" name="Straight Arrow Connector 69"/>
          <p:cNvCxnSpPr/>
          <p:nvPr/>
        </p:nvCxnSpPr>
        <p:spPr>
          <a:xfrm flipH="1">
            <a:off x="1969035" y="2968608"/>
            <a:ext cx="815828" cy="2116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 flipH="1">
            <a:off x="1646693" y="2974625"/>
            <a:ext cx="430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18. </a:t>
            </a:r>
            <a:endParaRPr lang="en-US" sz="1400" b="1" dirty="0"/>
          </a:p>
        </p:txBody>
      </p:sp>
      <p:cxnSp>
        <p:nvCxnSpPr>
          <p:cNvPr id="74" name="Straight Arrow Connector 73"/>
          <p:cNvCxnSpPr/>
          <p:nvPr/>
        </p:nvCxnSpPr>
        <p:spPr>
          <a:xfrm flipV="1">
            <a:off x="3571219" y="2331700"/>
            <a:ext cx="360097" cy="2371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 flipH="1">
            <a:off x="3850226" y="2142505"/>
            <a:ext cx="430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19. </a:t>
            </a:r>
            <a:endParaRPr lang="en-US" sz="1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245408" y="1394289"/>
            <a:ext cx="3144721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600" dirty="0" err="1" smtClean="0"/>
              <a:t>Rep</a:t>
            </a:r>
            <a:r>
              <a:rPr lang="en-US" sz="1600" dirty="0" err="1" smtClean="0"/>
              <a:t>ública</a:t>
            </a:r>
            <a:r>
              <a:rPr lang="en-US" sz="1600" dirty="0" smtClean="0"/>
              <a:t> </a:t>
            </a:r>
            <a:r>
              <a:rPr lang="en-US" sz="1600" dirty="0" err="1" smtClean="0"/>
              <a:t>Dominicana</a:t>
            </a: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México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Colombia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Venezuela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err="1" smtClean="0"/>
              <a:t>Perú</a:t>
            </a: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Honduras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Chile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Argentina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Panamá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Ecuador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Uruguay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Paraguay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Costa Rica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Bolivia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err="1" smtClean="0"/>
              <a:t>Brasil</a:t>
            </a: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Guatemala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Nicaragua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El Salvador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Cuba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</p:txBody>
      </p:sp>
      <p:pic>
        <p:nvPicPr>
          <p:cNvPr id="44" name="Picture 43" descr="latinamerica.jpg"/>
          <p:cNvPicPr>
            <a:picLocks noChangeAspect="1"/>
          </p:cNvPicPr>
          <p:nvPr/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487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2222</TotalTime>
  <Words>530</Words>
  <Application>Microsoft Macintosh PowerPoint</Application>
  <PresentationFormat>On-screen Show (4:3)</PresentationFormat>
  <Paragraphs>139</Paragraphs>
  <Slides>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Sigue el orden de la canción para completar los países</vt:lpstr>
      <vt:lpstr>Sigue el orden de la canción para completar los países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 Fernandez</dc:creator>
  <cp:lastModifiedBy>Francisco  Fernandez</cp:lastModifiedBy>
  <cp:revision>52</cp:revision>
  <dcterms:created xsi:type="dcterms:W3CDTF">2018-03-06T18:44:17Z</dcterms:created>
  <dcterms:modified xsi:type="dcterms:W3CDTF">2018-03-11T16:59:53Z</dcterms:modified>
</cp:coreProperties>
</file>